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63" r:id="rId1"/>
    <p:sldMasterId id="2147483952" r:id="rId2"/>
    <p:sldMasterId id="2147483940" r:id="rId3"/>
    <p:sldMasterId id="2147483928" r:id="rId4"/>
    <p:sldMasterId id="2147483916" r:id="rId5"/>
  </p:sldMasterIdLst>
  <p:notesMasterIdLst>
    <p:notesMasterId r:id="rId12"/>
  </p:notesMasterIdLst>
  <p:handoutMasterIdLst>
    <p:handoutMasterId r:id="rId13"/>
  </p:handoutMasterIdLst>
  <p:sldIdLst>
    <p:sldId id="544" r:id="rId6"/>
    <p:sldId id="550" r:id="rId7"/>
    <p:sldId id="566" r:id="rId8"/>
    <p:sldId id="567" r:id="rId9"/>
    <p:sldId id="568" r:id="rId10"/>
    <p:sldId id="561" r:id="rId11"/>
  </p:sldIdLst>
  <p:sldSz cx="9144000" cy="6858000" type="screen4x3"/>
  <p:notesSz cx="7010400" cy="9296400"/>
  <p:custShowLst>
    <p:custShow name="Custom Show 1" id="0">
      <p:sldLst>
        <p:sld r:id="rId6"/>
      </p:sldLst>
    </p:custShow>
  </p:custShow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honda" initials="R" lastIdx="413" clrIdx="0"/>
  <p:cmAuthor id="1" name="Kevin Hibbard" initials="KH" lastIdx="4" clrIdx="1"/>
  <p:cmAuthor id="2" name="TRCARTER" initials="T" lastIdx="0" clrIdx="2"/>
  <p:cmAuthor id="3" name="cavanwinkle" initials="c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457"/>
    <a:srgbClr val="20455A"/>
    <a:srgbClr val="647B89"/>
    <a:srgbClr val="8DC63F"/>
    <a:srgbClr val="0070C0"/>
    <a:srgbClr val="A6CE40"/>
    <a:srgbClr val="85BB2B"/>
    <a:srgbClr val="CC9900"/>
    <a:srgbClr val="FFCC66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488322-F2BA-4B5B-9748-0D474271808F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64" autoAdjust="0"/>
    <p:restoredTop sz="86437" autoAdjust="0"/>
  </p:normalViewPr>
  <p:slideViewPr>
    <p:cSldViewPr snapToGrid="0" showGuides="1">
      <p:cViewPr varScale="1">
        <p:scale>
          <a:sx n="84" d="100"/>
          <a:sy n="84" d="100"/>
        </p:scale>
        <p:origin x="960" y="90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0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38146" cy="464205"/>
          </a:xfrm>
          <a:prstGeom prst="rect">
            <a:avLst/>
          </a:prstGeom>
        </p:spPr>
        <p:txBody>
          <a:bodyPr vert="horz" lIns="88102" tIns="44053" rIns="88102" bIns="4405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6" y="4"/>
            <a:ext cx="3038146" cy="464205"/>
          </a:xfrm>
          <a:prstGeom prst="rect">
            <a:avLst/>
          </a:prstGeom>
        </p:spPr>
        <p:txBody>
          <a:bodyPr vert="horz" lIns="88102" tIns="44053" rIns="88102" bIns="44053" rtlCol="0"/>
          <a:lstStyle>
            <a:lvl1pPr algn="r">
              <a:defRPr sz="1300"/>
            </a:lvl1pPr>
          </a:lstStyle>
          <a:p>
            <a:fld id="{B62FE948-03B2-477F-9A4F-BB1B411C90F6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63"/>
            <a:ext cx="3038146" cy="464205"/>
          </a:xfrm>
          <a:prstGeom prst="rect">
            <a:avLst/>
          </a:prstGeom>
        </p:spPr>
        <p:txBody>
          <a:bodyPr vert="horz" lIns="88102" tIns="44053" rIns="88102" bIns="4405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6" y="8830663"/>
            <a:ext cx="3038146" cy="464205"/>
          </a:xfrm>
          <a:prstGeom prst="rect">
            <a:avLst/>
          </a:prstGeom>
        </p:spPr>
        <p:txBody>
          <a:bodyPr vert="horz" lIns="88102" tIns="44053" rIns="88102" bIns="44053" rtlCol="0" anchor="b"/>
          <a:lstStyle>
            <a:lvl1pPr algn="r">
              <a:defRPr sz="1300"/>
            </a:lvl1pPr>
          </a:lstStyle>
          <a:p>
            <a:fld id="{0F888804-B08B-4E4A-B409-136A37700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74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37840" cy="464820"/>
          </a:xfrm>
          <a:prstGeom prst="rect">
            <a:avLst/>
          </a:prstGeom>
        </p:spPr>
        <p:txBody>
          <a:bodyPr vert="horz" lIns="93131" tIns="46566" rIns="93131" bIns="4656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4"/>
            <a:ext cx="3037840" cy="464820"/>
          </a:xfrm>
          <a:prstGeom prst="rect">
            <a:avLst/>
          </a:prstGeom>
        </p:spPr>
        <p:txBody>
          <a:bodyPr vert="horz" lIns="93131" tIns="46566" rIns="93131" bIns="46566" rtlCol="0"/>
          <a:lstStyle>
            <a:lvl1pPr algn="r">
              <a:defRPr sz="1300"/>
            </a:lvl1pPr>
          </a:lstStyle>
          <a:p>
            <a:fld id="{AA85B9BB-1196-4010-BF2C-46111830F786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1" tIns="46566" rIns="93131" bIns="465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31" tIns="46566" rIns="93131" bIns="465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3131" tIns="46566" rIns="93131" bIns="4656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20"/>
          </a:xfrm>
          <a:prstGeom prst="rect">
            <a:avLst/>
          </a:prstGeom>
        </p:spPr>
        <p:txBody>
          <a:bodyPr vert="horz" lIns="93131" tIns="46566" rIns="93131" bIns="46566" rtlCol="0" anchor="b"/>
          <a:lstStyle>
            <a:lvl1pPr algn="r">
              <a:defRPr sz="1300"/>
            </a:lvl1pPr>
          </a:lstStyle>
          <a:p>
            <a:fld id="{A8DA434B-625A-4FF8-98F7-A84B74451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54864" y="-68580"/>
            <a:ext cx="9381691" cy="706370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6EC7810-37A5-904E-8267-F8239DA9A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39" y="3655130"/>
            <a:ext cx="6708895" cy="1297584"/>
          </a:xfrm>
          <a:prstGeom prst="rect">
            <a:avLst/>
          </a:prstGeom>
        </p:spPr>
        <p:txBody>
          <a:bodyPr lIns="45720" tIns="0" rIns="45720" bIns="0" anchor="t">
            <a:noAutofit/>
          </a:bodyPr>
          <a:lstStyle>
            <a:lvl1pPr marL="0" indent="0" algn="l">
              <a:buNone/>
              <a:defRPr sz="4800" b="0" i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B2D43-3894-B44E-B291-AC47AFED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3736B-9EAE-7847-9023-6EF6395B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83BE2-72DE-AB43-85B6-B45D3F40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5AE110-412D-7C42-A7C8-14AC1C6C0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333632" y="3240650"/>
            <a:ext cx="9811264" cy="28420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502A84-3D0C-6B44-A662-995585C66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97611" y="4661677"/>
            <a:ext cx="2326852" cy="1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9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E3D2-2070-1A4D-8D74-1F978EE5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7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E3D2-2070-1A4D-8D74-1F978EE5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3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E3D2-2070-1A4D-8D74-1F978EE5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E3D2-2070-1A4D-8D74-1F978EE5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9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E3D2-2070-1A4D-8D74-1F978EE5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1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E3D2-2070-1A4D-8D74-1F978EE5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9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E3D2-2070-1A4D-8D74-1F978EE5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57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E3D2-2070-1A4D-8D74-1F978EE5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73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69D2-8192-7342-B69E-EDB28BC2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69D2-8192-7342-B69E-EDB28BC2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wered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1389" y="177255"/>
            <a:ext cx="9235389" cy="6647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91389" y="725888"/>
            <a:ext cx="9257614" cy="553987"/>
          </a:xfrm>
          <a:prstGeom prst="rect">
            <a:avLst/>
          </a:prstGeom>
          <a:solidFill>
            <a:srgbClr val="0070C0"/>
          </a:solidFill>
          <a:ln>
            <a:solidFill>
              <a:srgbClr val="A6C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4695" y="128766"/>
            <a:ext cx="8909305" cy="7132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34696" y="750684"/>
            <a:ext cx="6722481" cy="457113"/>
          </a:xfrm>
          <a:prstGeom prst="rect">
            <a:avLst/>
          </a:prstGeom>
        </p:spPr>
        <p:txBody>
          <a:bodyPr lIns="45720" tIns="0" rIns="45720" bIns="0" anchor="t"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A8DB4-2260-C24E-8CB7-9E702343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21BFE-1AE4-A74C-B449-48959558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ADDA8-534A-9447-B49B-0A1A9D42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10-412D-7C42-A7C8-14AC1C6C0F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C2F9A4-2C46-5A4D-8D41-1776114D0D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DDC21-91C4-074C-8D90-64D358D33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03500" y="-258419"/>
            <a:ext cx="2438141" cy="1884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696" userDrawn="1">
          <p15:clr>
            <a:srgbClr val="FBAE40"/>
          </p15:clr>
        </p15:guide>
        <p15:guide id="4" orient="horz" pos="360" userDrawn="1">
          <p15:clr>
            <a:srgbClr val="FBAE40"/>
          </p15:clr>
        </p15:guide>
        <p15:guide id="5" pos="144" userDrawn="1">
          <p15:clr>
            <a:srgbClr val="FBAE40"/>
          </p15:clr>
        </p15:guide>
        <p15:guide id="6" pos="55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69D2-8192-7342-B69E-EDB28BC2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69D2-8192-7342-B69E-EDB28BC2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6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69D2-8192-7342-B69E-EDB28BC2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4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69D2-8192-7342-B69E-EDB28BC2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69D2-8192-7342-B69E-EDB28BC2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32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69D2-8192-7342-B69E-EDB28BC2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91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69D2-8192-7342-B69E-EDB28BC2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4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69D2-8192-7342-B69E-EDB28BC2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69D2-8192-7342-B69E-EDB28BC2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32AF-D303-4319-A8BE-826D96633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0D3B1F-1930-264B-A17C-077D7405D0D9}"/>
              </a:ext>
            </a:extLst>
          </p:cNvPr>
          <p:cNvSpPr/>
          <p:nvPr userDrawn="1"/>
        </p:nvSpPr>
        <p:spPr>
          <a:xfrm>
            <a:off x="-91389" y="201969"/>
            <a:ext cx="9418217" cy="5486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73ACFE-942E-F746-9D9B-F8AFE2842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696" y="128766"/>
            <a:ext cx="8763000" cy="7132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85A43-2877-D045-ABFC-0785253D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0C05E-F26A-AF4F-841C-3D20BBB5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CD282-98F2-A44E-BDBB-256AB09D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10-412D-7C42-A7C8-14AC1C6C0F7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6C5298-33D4-BE42-ADD2-7A4220289F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950" y="1122363"/>
            <a:ext cx="8763000" cy="4921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4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4" userDrawn="1">
          <p15:clr>
            <a:srgbClr val="FBAE40"/>
          </p15:clr>
        </p15:guide>
        <p15:guide id="2" orient="horz" pos="40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32AF-D303-4319-A8BE-826D96633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32AF-D303-4319-A8BE-826D96633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32AF-D303-4319-A8BE-826D96633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32AF-D303-4319-A8BE-826D96633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32AF-D303-4319-A8BE-826D96633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32AF-D303-4319-A8BE-826D96633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32AF-D303-4319-A8BE-826D96633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32AF-D303-4319-A8BE-826D96633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32AF-D303-4319-A8BE-826D96633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32AF-D303-4319-A8BE-826D96633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96E189-98B3-844E-9E20-63D11F02A1A8}"/>
              </a:ext>
            </a:extLst>
          </p:cNvPr>
          <p:cNvSpPr/>
          <p:nvPr userDrawn="1"/>
        </p:nvSpPr>
        <p:spPr>
          <a:xfrm>
            <a:off x="-91389" y="750603"/>
            <a:ext cx="9418217" cy="457194"/>
          </a:xfrm>
          <a:prstGeom prst="rect">
            <a:avLst/>
          </a:prstGeom>
          <a:solidFill>
            <a:srgbClr val="0070C0"/>
          </a:solidFill>
          <a:ln>
            <a:solidFill>
              <a:srgbClr val="85B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499334-A498-1643-887E-C8F6FCBEC444}"/>
              </a:ext>
            </a:extLst>
          </p:cNvPr>
          <p:cNvSpPr/>
          <p:nvPr userDrawn="1"/>
        </p:nvSpPr>
        <p:spPr>
          <a:xfrm>
            <a:off x="-91389" y="201969"/>
            <a:ext cx="9418217" cy="5486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DC1C38-9092-754D-AD06-434DE558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2806C3C-07B3-F242-ABE1-F13EFFC8C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696" y="750684"/>
            <a:ext cx="8763000" cy="457113"/>
          </a:xfrm>
          <a:prstGeom prst="rect">
            <a:avLst/>
          </a:prstGeom>
        </p:spPr>
        <p:txBody>
          <a:bodyPr lIns="45720" tIns="0" rIns="45720" bIns="0" anchor="t"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4DEC5-0657-E54B-8EE0-4B4BE864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E70D6D-1BCE-924F-AFCE-878D1644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4A37D-0F4F-4748-A5CE-387B5239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10-412D-7C42-A7C8-14AC1C6C0F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D13A20-F742-8642-A49E-0655C7025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950" y="1609725"/>
            <a:ext cx="8689975" cy="44973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9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763B-8CF0-4219-9528-72A20D5F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763B-8CF0-4219-9528-72A20D5F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763B-8CF0-4219-9528-72A20D5F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763B-8CF0-4219-9528-72A20D5F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763B-8CF0-4219-9528-72A20D5F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763B-8CF0-4219-9528-72A20D5F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763B-8CF0-4219-9528-72A20D5F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763B-8CF0-4219-9528-72A20D5F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763B-8CF0-4219-9528-72A20D5F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763B-8CF0-4219-9528-72A20D5F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D1DB79-4C3E-8C45-9CD3-C0363F934383}"/>
              </a:ext>
            </a:extLst>
          </p:cNvPr>
          <p:cNvSpPr/>
          <p:nvPr userDrawn="1"/>
        </p:nvSpPr>
        <p:spPr>
          <a:xfrm>
            <a:off x="-91389" y="201969"/>
            <a:ext cx="9418217" cy="5486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4D0C84-8B86-6A45-9224-142CBFB5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4608C-4F7A-234A-B8DD-6A27575F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56A67-882E-EF42-B34E-CE7E442F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84294-D882-C84F-853F-0F2428A1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10-412D-7C42-A7C8-14AC1C6C0F7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42818B-432A-1B45-B1D8-28F46C80F3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950" y="1192213"/>
            <a:ext cx="8763000" cy="48117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2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763B-8CF0-4219-9528-72A20D5F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E3D2-2070-1A4D-8D74-1F978EE56B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37CD9B-79CC-D44F-8C8E-A686E643E629}"/>
              </a:ext>
            </a:extLst>
          </p:cNvPr>
          <p:cNvSpPr/>
          <p:nvPr userDrawn="1"/>
        </p:nvSpPr>
        <p:spPr>
          <a:xfrm>
            <a:off x="-91389" y="201969"/>
            <a:ext cx="9418217" cy="5486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5908D5-D59C-3448-B5CA-771B721AECF1}"/>
              </a:ext>
            </a:extLst>
          </p:cNvPr>
          <p:cNvSpPr txBox="1">
            <a:spLocks/>
          </p:cNvSpPr>
          <p:nvPr userDrawn="1"/>
        </p:nvSpPr>
        <p:spPr>
          <a:xfrm>
            <a:off x="234696" y="128766"/>
            <a:ext cx="8763000" cy="7132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3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MGTSERV\~PROGRAMS\Budget\Operating Budget\2015\Graphics &amp; Linked files\Wyoming-Flag.png"/>
          <p:cNvPicPr>
            <a:picLocks noChangeAspect="1" noChangeArrowheads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 bwMode="auto">
          <a:xfrm>
            <a:off x="-472439" y="148900"/>
            <a:ext cx="9616440" cy="7539289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940AF1-F276-D541-9A3E-276CA8C5487F}"/>
              </a:ext>
            </a:extLst>
          </p:cNvPr>
          <p:cNvSpPr/>
          <p:nvPr userDrawn="1"/>
        </p:nvSpPr>
        <p:spPr>
          <a:xfrm>
            <a:off x="-91389" y="750603"/>
            <a:ext cx="9418217" cy="457194"/>
          </a:xfrm>
          <a:prstGeom prst="rect">
            <a:avLst/>
          </a:prstGeom>
          <a:solidFill>
            <a:srgbClr val="0070C0"/>
          </a:solidFill>
          <a:ln>
            <a:solidFill>
              <a:srgbClr val="A6C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FB1CB3-659B-0B4E-A9ED-912C18CEFC49}"/>
              </a:ext>
            </a:extLst>
          </p:cNvPr>
          <p:cNvSpPr/>
          <p:nvPr userDrawn="1"/>
        </p:nvSpPr>
        <p:spPr>
          <a:xfrm>
            <a:off x="-91389" y="201969"/>
            <a:ext cx="9418217" cy="5486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D19C465-59E6-5F43-B1A3-ADEC6D45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8F9F647-229E-9A4B-A70F-D5A0EBAA7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696" y="750684"/>
            <a:ext cx="8763000" cy="457113"/>
          </a:xfrm>
          <a:prstGeom prst="rect">
            <a:avLst/>
          </a:prstGeom>
        </p:spPr>
        <p:txBody>
          <a:bodyPr lIns="45720" tIns="0" rIns="45720" bIns="0" anchor="t"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84645-1AF2-F745-BAD1-01DA9BDA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66CE8-9DAF-384D-B5AD-C4D3BC84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13A6D-1D14-FC4E-89CE-AD961240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10-412D-7C42-A7C8-14AC1C6C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E3D2-2070-1A4D-8D74-1F978EE5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6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E3D2-2070-1A4D-8D74-1F978EE5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6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100000"/>
              </a:schemeClr>
            </a:gs>
            <a:gs pos="100000">
              <a:schemeClr val="tx1">
                <a:lumMod val="0"/>
                <a:lumOff val="1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2DAE41-C7C7-7141-807E-CB425033D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5AE110-412D-7C42-A7C8-14AC1C6C0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5AB91-4D86-C749-9736-66F7011B0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F073A-E9AD-ED48-A837-9923C3997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5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876" r:id="rId2"/>
    <p:sldLayoutId id="2147483912" r:id="rId3"/>
    <p:sldLayoutId id="2147483911" r:id="rId4"/>
    <p:sldLayoutId id="2147483913" r:id="rId5"/>
    <p:sldLayoutId id="2147483956" r:id="rId6"/>
    <p:sldLayoutId id="2147483915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F9FDE3D2-2070-1A4D-8D74-1F978EE5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4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69D2-8192-7342-B69E-EDB28BC2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5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77032AF-D303-4319-A8BE-826D966332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21FF763B-8CF0-4219-9528-72A20D5F41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B7997D-4E76-1A48-9F71-B64358EF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753" y="3282714"/>
            <a:ext cx="9044247" cy="1297584"/>
          </a:xfrm>
        </p:spPr>
        <p:txBody>
          <a:bodyPr/>
          <a:lstStyle/>
          <a:p>
            <a:pPr lvl="0" algn="ctr">
              <a:lnSpc>
                <a:spcPct val="90000"/>
              </a:lnSpc>
              <a:spcBef>
                <a:spcPts val="0"/>
              </a:spcBef>
              <a:buSzPts val="3200"/>
            </a:pPr>
            <a:r>
              <a:rPr lang="en-US" sz="4000" dirty="0">
                <a:cs typeface="Times New Roman" panose="02020603050405020304" pitchFamily="18" charset="0"/>
              </a:rPr>
              <a:t>Zero Emission Vehicle Working Group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buSzPts val="3200"/>
            </a:pPr>
            <a:br>
              <a:rPr lang="en-US" sz="2400" dirty="0">
                <a:cs typeface="Times New Roman" panose="02020603050405020304" pitchFamily="18" charset="0"/>
              </a:rPr>
            </a:br>
            <a:r>
              <a:rPr lang="en-US" sz="2400" dirty="0">
                <a:cs typeface="Times New Roman" panose="02020603050405020304" pitchFamily="18" charset="0"/>
              </a:rPr>
              <a:t>EV Infrastructure Survey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buSzPts val="3200"/>
            </a:pPr>
            <a:br>
              <a:rPr lang="en-US" sz="2800" dirty="0">
                <a:cs typeface="Times New Roman" panose="02020603050405020304" pitchFamily="18" charset="0"/>
              </a:rPr>
            </a:br>
            <a:r>
              <a:rPr lang="en-US" sz="2800" dirty="0">
                <a:cs typeface="Times New Roman" panose="02020603050405020304" pitchFamily="18" charset="0"/>
              </a:rPr>
              <a:t>April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A92CD1E-589E-5843-9B38-CC73BDE4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2" y="133788"/>
            <a:ext cx="8909305" cy="454549"/>
          </a:xfrm>
        </p:spPr>
        <p:txBody>
          <a:bodyPr>
            <a:noAutofit/>
          </a:bodyPr>
          <a:lstStyle/>
          <a:p>
            <a:r>
              <a:rPr lang="en-US" dirty="0"/>
              <a:t>EV Infrastructure Investment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71988-D63B-7041-B546-B85E3D5E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10-412D-7C42-A7C8-14AC1C6C0F7F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6EA7DB26-A248-4F83-B0FD-44D12E252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04" y="1616392"/>
            <a:ext cx="7530066" cy="46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1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A92CD1E-589E-5843-9B38-CC73BDE4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2" y="133788"/>
            <a:ext cx="8909305" cy="454549"/>
          </a:xfrm>
        </p:spPr>
        <p:txBody>
          <a:bodyPr>
            <a:noAutofit/>
          </a:bodyPr>
          <a:lstStyle/>
          <a:p>
            <a:r>
              <a:rPr lang="en-US" dirty="0"/>
              <a:t>EV Infrastructure Investment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71988-D63B-7041-B546-B85E3D5E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10-412D-7C42-A7C8-14AC1C6C0F7F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0EAB7FFF-E629-4088-A1C5-81477C374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662112"/>
            <a:ext cx="7498080" cy="463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4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A92CD1E-589E-5843-9B38-CC73BDE4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2" y="133788"/>
            <a:ext cx="8909305" cy="454549"/>
          </a:xfrm>
        </p:spPr>
        <p:txBody>
          <a:bodyPr>
            <a:noAutofit/>
          </a:bodyPr>
          <a:lstStyle/>
          <a:p>
            <a:r>
              <a:rPr lang="en-US" dirty="0"/>
              <a:t>EV Infrastructure Investment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71988-D63B-7041-B546-B85E3D5E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10-412D-7C42-A7C8-14AC1C6C0F7F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C5C0DE11-33A6-4FCB-ACAD-36CBAAB53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1662112"/>
            <a:ext cx="7280910" cy="450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1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A92CD1E-589E-5843-9B38-CC73BDE4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2" y="133788"/>
            <a:ext cx="8909305" cy="454549"/>
          </a:xfrm>
        </p:spPr>
        <p:txBody>
          <a:bodyPr>
            <a:noAutofit/>
          </a:bodyPr>
          <a:lstStyle/>
          <a:p>
            <a:r>
              <a:rPr lang="en-US" dirty="0"/>
              <a:t>EV Infrastructure Investment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71988-D63B-7041-B546-B85E3D5E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10-412D-7C42-A7C8-14AC1C6C0F7F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FABF6DB7-9A4F-443E-80D7-7387D2C2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490662"/>
            <a:ext cx="7441824" cy="460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6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EV Survey Specifics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Federal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FB03B-75D4-8445-AA48-7B7013BD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10-412D-7C42-A7C8-14AC1C6C0F7F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4695" y="1381125"/>
            <a:ext cx="8909305" cy="4725988"/>
          </a:xfrm>
        </p:spPr>
        <p:txBody>
          <a:bodyPr/>
          <a:lstStyle/>
          <a:p>
            <a:r>
              <a:rPr lang="en-US" sz="2400" dirty="0"/>
              <a:t>217 Respondents</a:t>
            </a:r>
          </a:p>
          <a:p>
            <a:r>
              <a:rPr lang="en-US" sz="2400" dirty="0"/>
              <a:t>44 willing to help fund EV infrastructure</a:t>
            </a:r>
          </a:p>
          <a:p>
            <a:r>
              <a:rPr lang="en-US" sz="2400" dirty="0"/>
              <a:t>39 willing to help fund some sort of Level III fast charging</a:t>
            </a:r>
          </a:p>
          <a:p>
            <a:r>
              <a:rPr lang="en-US" sz="2400" dirty="0"/>
              <a:t>10 willing to commit between 5% and 100% of the cost</a:t>
            </a:r>
          </a:p>
        </p:txBody>
      </p:sp>
    </p:spTree>
    <p:extLst>
      <p:ext uri="{BB962C8B-B14F-4D97-AF65-F5344CB8AC3E}">
        <p14:creationId xmlns:p14="http://schemas.microsoft.com/office/powerpoint/2010/main" val="23916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Anticipated Revenue&amp;#x0D;&amp;#x0A;Fiscal Year 2011 - $549,890,485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Anticipated Revenue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Anticipated Revenue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Revenue Resource Summary&amp;#x0D;&amp;#x0A;Fiscal Year 2011&amp;quot;&quot;/&gt;&lt;property id=&quot;20307&quot; value=&quot;267&quot;/&gt;&lt;/object&gt;&lt;object type=&quot;3&quot; unique_id=&quot;10009&quot;&gt;&lt;property id=&quot;20148&quot; value=&quot;5&quot;/&gt;&lt;property id=&quot;20300&quot; value=&quot;Slide 7 - &amp;quot;Projected Impacts &amp;#x0D;&amp;#x0A;of De-Earmarking Legislation&amp;quot;&quot;/&gt;&lt;property id=&quot;20307&quot; value=&quot;282&quot;/&gt;&lt;/object&gt;&lt;object type=&quot;3&quot; unique_id=&quot;10010&quot;&gt;&lt;property id=&quot;20148&quot; value=&quot;5&quot;/&gt;&lt;property id=&quot;20300&quot; value=&quot;Slide 8 - &amp;quot;Fiscal Year 2011 (State Fiscal Year)&amp;#x0D;&amp;#x0A;Projected Motor Fuel Collections&amp;#x0D;&amp;#x0A;Gasoline Tax Total: $45,645,533&amp;#x0D;&amp;#x0A;&amp;#x0D;&amp;#x0A;&amp;quot;&quot;/&gt;&lt;property id=&quot;20307&quot; value=&quot;271&quot;/&gt;&lt;/object&gt;&lt;object type=&quot;3&quot; unique_id=&quot;10011&quot;&gt;&lt;property id=&quot;20148&quot; value=&quot;5&quot;/&gt;&lt;property id=&quot;20300&quot; value=&quot;Slide 9 - &amp;quot;Fiscal Year 2011 (State Fiscal Year)&amp;#x0D;&amp;#x0A;Projected Motor Fuel Collections&amp;#x0D;&amp;#x0A;Diesel Tax Total: $56,560,430&amp;#x0D;&amp;#x0A;&amp;quot;&quot;/&gt;&lt;property id=&quot;20307&quot; value=&quot;283&quot;/&gt;&lt;/object&gt;&lt;object type=&quot;3&quot; unique_id=&quot;10012&quot;&gt;&lt;property id=&quot;20148&quot; value=&quot;5&quot;/&gt;&lt;property id=&quot;20300&quot; value=&quot;Slide 10 - &amp;quot;Projected Motor Fuel Allocations&amp;#x0D;&amp;#x0A;Fiscal Year 2011 (State Fiscal Year July thru June)&amp;quot;&quot;/&gt;&lt;property id=&quot;20307&quot; value=&quot;273&quot;/&gt;&lt;/object&gt;&lt;object type=&quot;3&quot; unique_id=&quot;10013&quot;&gt;&lt;property id=&quot;20148&quot; value=&quot;5&quot;/&gt;&lt;property id=&quot;20300&quot; value=&quot;Slide 11 - &amp;quot;Domestic vs. Foreign&amp;#x0D;&amp;#x0A;Motor Fuel Collections&amp;quot;&quot;/&gt;&lt;property id=&quot;20307&quot; value=&quot;269&quot;/&gt;&lt;/object&gt;&lt;object type=&quot;3&quot; unique_id=&quot;10014&quot;&gt;&lt;property id=&quot;20148&quot; value=&quot;5&quot;/&gt;&lt;property id=&quot;20300&quot; value=&quot;Slide 13 - &amp;quot;Gasoline and Diesel Tax Distribution&amp;quot;&quot;/&gt;&lt;property id=&quot;20307&quot; value=&quot;274&quot;/&gt;&lt;/object&gt;&lt;object type=&quot;3&quot; unique_id=&quot;10015&quot;&gt;&lt;property id=&quot;20148&quot; value=&quot;5&quot;/&gt;&lt;property id=&quot;20300&quot; value=&quot;Slide 15 - &amp;quot;Wyoming and its neighboring states'&amp;#x0D;&amp;#x0A;gasoline and diesel fuel tax rates&amp;quot;&quot;/&gt;&lt;property id=&quot;20307&quot; value=&quot;275&quot;/&gt;&lt;/object&gt;&lt;object type=&quot;3&quot; unique_id=&quot;10016&quot;&gt;&lt;property id=&quot;20148&quot; value=&quot;5&quot;/&gt;&lt;property id=&quot;20300&quot; value=&quot;Slide 20 - &amp;quot;Allocation of Revenue&amp;#x0D;&amp;#x0A;Fiscal Year 2011 - $549,890,485&amp;quot;&quot;/&gt;&lt;property id=&quot;20307&quot; value=&quot;260&quot;/&gt;&lt;/object&gt;&lt;object type=&quot;3&quot; unique_id=&quot;10017&quot;&gt;&lt;property id=&quot;20148&quot; value=&quot;5&quot;/&gt;&lt;property id=&quot;20300&quot; value=&quot;Slide 24 - &amp;quot;FY 2011 Revenue Controlled&amp;#x0D;&amp;#x0A;Budget Reductions&amp;quot;&quot;/&gt;&lt;property id=&quot;20307&quot; value=&quot;261&quot;/&gt;&lt;/object&gt;&lt;object type=&quot;3&quot; unique_id=&quot;10019&quot;&gt;&lt;property id=&quot;20148&quot; value=&quot;5&quot;/&gt;&lt;property id=&quot;20300&quot; value=&quot;Slide 6 - &amp;quot;Transportation Funding Made Available to Cities and Counties&amp;#x0D;&amp;#x0A;From WYDOT Budget&amp;quot;&quot;/&gt;&lt;property id=&quot;20307&quot; value=&quot;263&quot;/&gt;&lt;/object&gt;&lt;object type=&quot;3&quot; unique_id=&quot;10020&quot;&gt;&lt;property id=&quot;20148&quot; value=&quot;5&quot;/&gt;&lt;property id=&quot;20300&quot; value=&quot;Slide 22 - &amp;quot;Allocation of Revenue&amp;quot;&quot;/&gt;&lt;property id=&quot;20307&quot; value=&quot;264&quot;/&gt;&lt;/object&gt;&lt;object type=&quot;3&quot; unique_id=&quot;10021&quot;&gt;&lt;property id=&quot;20148&quot; value=&quot;5&quot;/&gt;&lt;property id=&quot;20300&quot; value=&quot;Slide 23 - &amp;quot;Allocation of Revenue&amp;quot;&quot;/&gt;&lt;property id=&quot;20307&quot; value=&quot;265&quot;/&gt;&lt;/object&gt;&lt;object type=&quot;3&quot; unique_id=&quot;10022&quot;&gt;&lt;property id=&quot;20148&quot; value=&quot;5&quot;/&gt;&lt;property id=&quot;20300&quot; value=&quot;Slide 25 - &amp;quot;State Funded Improvement Programs&amp;#x0D;&amp;#x0A;$68,389,142&amp;quot;&quot;/&gt;&lt;property id=&quot;20307&quot; value=&quot;266&quot;/&gt;&lt;/object&gt;&lt;object type=&quot;3&quot; unique_id=&quot;10023&quot;&gt;&lt;property id=&quot;20148&quot; value=&quot;5&quot;/&gt;&lt;property id=&quot;20300&quot; value=&quot;Slide 21 - &amp;quot;Other Expenditures and Grants Summary&amp;#x0D;&amp;#x0A;Fiscal Year 2011&amp;quot;&quot;/&gt;&lt;property id=&quot;20307&quot; value=&quot;284&quot;/&gt;&lt;/object&gt;&lt;object type=&quot;3&quot; unique_id=&quot;10024&quot;&gt;&lt;property id=&quot;20148&quot; value=&quot;5&quot;/&gt;&lt;property id=&quot;20300&quot; value=&quot;Slide 27 - &amp;quot;Road Deterioration vs. Time&amp;quot;&quot;/&gt;&lt;property id=&quot;20307&quot; value=&quot;268&quot;/&gt;&lt;/object&gt;&lt;object type=&quot;3&quot; unique_id=&quot;10025&quot;&gt;&lt;property id=&quot;20148&quot; value=&quot;5&quot;/&gt;&lt;property id=&quot;20300&quot; value=&quot;Slide 28 - &amp;quot;Economic Impact of Construction&amp;#x0D;&amp;#x0A;Funds from 1987 - 2011&amp;quot;&quot;/&gt;&lt;property id=&quot;20307&quot; value=&quot;276&quot;/&gt;&lt;/object&gt;&lt;object type=&quot;3&quot; unique_id=&quot;10026&quot;&gt;&lt;property id=&quot;20148&quot; value=&quot;5&quot;/&gt;&lt;property id=&quot;20300&quot; value=&quot;Slide 29 - &amp;quot;Impacts of Construction Inflation&amp;#x0D;&amp;#x0A;Fewer Miles of Improvement&amp;quot;&quot;/&gt;&lt;property id=&quot;20307&quot; value=&quot;278&quot;/&gt;&lt;/object&gt;&lt;object type=&quot;3&quot; unique_id=&quot;10027&quot;&gt;&lt;property id=&quot;20148&quot; value=&quot;5&quot;/&gt;&lt;property id=&quot;20300&quot; value=&quot;Slide 30 - &amp;quot;Impacts of Construction Inflation&amp;#x0D;&amp;#x0A;Accelerating Road Deterioration&amp;quot;&quot;/&gt;&lt;property id=&quot;20307&quot; value=&quot;279&quot;/&gt;&lt;/object&gt;&lt;object type=&quot;3&quot; unique_id=&quot;10028&quot;&gt;&lt;property id=&quot;20148&quot; value=&quot;5&quot;/&gt;&lt;property id=&quot;20300&quot; value=&quot;Slide 32 - &amp;quot;Surface Transportation&amp;#x0D;&amp;#x0A;Construction &amp;amp; Contract Maintenance Dollars Available&amp;quot;&quot;/&gt;&lt;property id=&quot;20307&quot; value=&quot;280&quot;/&gt;&lt;/object&gt;&lt;object type=&quot;3&quot; unique_id=&quot;10029&quot;&gt;&lt;property id=&quot;20148&quot; value=&quot;5&quot;/&gt;&lt;property id=&quot;20300&quot; value=&quot;Slide 33 - &amp;quot;Percentage of Construction and Contract&amp;#x0D;&amp;#x0A;Maintenance Budget Dollars Available&amp;quot;&quot;/&gt;&lt;property id=&quot;20307&quot; value=&quot;281&quot;/&gt;&lt;/object&gt;&lt;object type=&quot;3&quot; unique_id=&quot;10030&quot;&gt;&lt;property id=&quot;20148&quot; value=&quot;5&quot;/&gt;&lt;property id=&quot;20300&quot; value=&quot;Slide 31&quot;/&gt;&lt;property id=&quot;20307&quot; value=&quot;289&quot;/&gt;&lt;/object&gt;&lt;object type=&quot;3&quot; unique_id=&quot;10038&quot;&gt;&lt;property id=&quot;20148&quot; value=&quot;5&quot;/&gt;&lt;property id=&quot;20300&quot; value=&quot;Slide 12 - &amp;quot;Cost Per Resident for Each Penny of Fuel Tax&amp;quot;&quot;/&gt;&lt;property id=&quot;20307&quot; value=&quot;297&quot;/&gt;&lt;/object&gt;&lt;object type=&quot;3&quot; unique_id=&quot;10039&quot;&gt;&lt;property id=&quot;20148&quot; value=&quot;5&quot;/&gt;&lt;property id=&quot;20300&quot; value=&quot;Slide 26&quot;/&gt;&lt;property id=&quot;20307&quot; value=&quot;298&quot;/&gt;&lt;/object&gt;&lt;object type=&quot;3&quot; unique_id=&quot;10040&quot;&gt;&lt;property id=&quot;20148&quot; value=&quot;5&quot;/&gt;&lt;property id=&quot;20300&quot; value=&quot;Slide 14&quot;/&gt;&lt;property id=&quot;20307&quot; value=&quot;288&quot;/&gt;&lt;/object&gt;&lt;object type=&quot;3&quot; unique_id=&quot;10044&quot;&gt;&lt;property id=&quot;20148&quot; value=&quot;5&quot;/&gt;&lt;property id=&quot;20300&quot; value=&quot;Slide 16&quot;/&gt;&lt;property id=&quot;20307&quot; value=&quot;299&quot;/&gt;&lt;/object&gt;&lt;object type=&quot;3&quot; unique_id=&quot;10045&quot;&gt;&lt;property id=&quot;20148&quot; value=&quot;5&quot;/&gt;&lt;property id=&quot;20300&quot; value=&quot;Slide 17&quot;/&gt;&lt;property id=&quot;20307&quot; value=&quot;300&quot;/&gt;&lt;/object&gt;&lt;object type=&quot;3&quot; unique_id=&quot;10047&quot;&gt;&lt;property id=&quot;20148&quot; value=&quot;5&quot;/&gt;&lt;property id=&quot;20300&quot; value=&quot;Slide 19&quot;/&gt;&lt;property id=&quot;20307&quot; value=&quot;303&quot;/&gt;&lt;/object&gt;&lt;object type=&quot;3&quot; unique_id=&quot;12413&quot;&gt;&lt;property id=&quot;20148&quot; value=&quot;5&quot;/&gt;&lt;property id=&quot;20300&quot; value=&quot;Slide 18&quot;/&gt;&lt;property id=&quot;20307&quot; value=&quot;304&quot;/&gt;&lt;/object&gt;&lt;object type=&quot;3&quot; unique_id=&quot;12456&quot;&gt;&lt;property id=&quot;20148&quot; value=&quot;5&quot;/&gt;&lt;property id=&quot;20300&quot; value=&quot;Slide 1&quot;/&gt;&lt;property id=&quot;20307&quot; value=&quot;305&quot;/&gt;&lt;/object&gt;&lt;object type=&quot;3&quot; unique_id=&quot;13635&quot;&gt;&lt;property id=&quot;20148&quot; value=&quot;5&quot;/&gt;&lt;property id=&quot;20300&quot; value=&quot;Slide 34&quot;/&gt;&lt;property id=&quot;20307&quot; value=&quot;306&quot;/&gt;&lt;/object&gt;&lt;object type=&quot;3&quot; unique_id=&quot;13636&quot;&gt;&lt;property id=&quot;20148&quot; value=&quot;5&quot;/&gt;&lt;property id=&quot;20300&quot; value=&quot;Slide 35&quot;/&gt;&lt;property id=&quot;20307&quot; value=&quot;307&quot;/&gt;&lt;/object&gt;&lt;object type=&quot;3&quot; unique_id=&quot;13637&quot;&gt;&lt;property id=&quot;20148&quot; value=&quot;5&quot;/&gt;&lt;property id=&quot;20300&quot; value=&quot;Slide 36&quot;/&gt;&lt;property id=&quot;20307&quot; value=&quot;308&quot;/&gt;&lt;/object&gt;&lt;object type=&quot;3&quot; unique_id=&quot;13638&quot;&gt;&lt;property id=&quot;20148&quot; value=&quot;5&quot;/&gt;&lt;property id=&quot;20300&quot; value=&quot;Slide 37&quot;/&gt;&lt;property id=&quot;20307&quot; value=&quot;309&quot;/&gt;&lt;/object&gt;&lt;object type=&quot;3&quot; unique_id=&quot;13639&quot;&gt;&lt;property id=&quot;20148&quot; value=&quot;5&quot;/&gt;&lt;property id=&quot;20300&quot; value=&quot;Slide 38&quot;/&gt;&lt;property id=&quot;20307&quot; value=&quot;310&quot;/&gt;&lt;/object&gt;&lt;object type=&quot;3&quot; unique_id=&quot;13640&quot;&gt;&lt;property id=&quot;20148&quot; value=&quot;5&quot;/&gt;&lt;property id=&quot;20300&quot; value=&quot;Slide 39&quot;/&gt;&lt;property id=&quot;20307&quot; value=&quot;311&quot;/&gt;&lt;/object&gt;&lt;object type=&quot;3&quot; unique_id=&quot;13641&quot;&gt;&lt;property id=&quot;20148&quot; value=&quot;5&quot;/&gt;&lt;property id=&quot;20300&quot; value=&quot;Slide 40&quot;/&gt;&lt;property id=&quot;20307&quot; value=&quot;31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20455A"/>
      </a:dk1>
      <a:lt1>
        <a:sysClr val="window" lastClr="FFFFFF"/>
      </a:lt1>
      <a:dk2>
        <a:srgbClr val="44546A"/>
      </a:dk2>
      <a:lt2>
        <a:srgbClr val="E7E6E6"/>
      </a:lt2>
      <a:accent1>
        <a:srgbClr val="183D5E"/>
      </a:accent1>
      <a:accent2>
        <a:srgbClr val="ED7D31"/>
      </a:accent2>
      <a:accent3>
        <a:srgbClr val="A5A5A5"/>
      </a:accent3>
      <a:accent4>
        <a:srgbClr val="C2940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YDOT" id="{3FAB904E-AD5D-2B41-AE25-AA482DC04F76}" vid="{C7EA3E30-8798-EA4B-BA8F-F8C209FA3714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YDOT" id="{3FAB904E-AD5D-2B41-AE25-AA482DC04F76}" vid="{352D7898-974B-4F4E-B95A-CAE3766221AD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YDOT" id="{3FAB904E-AD5D-2B41-AE25-AA482DC04F76}" vid="{D4C217CF-B55D-5149-BB87-194128215CC3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YDOT" id="{3FAB904E-AD5D-2B41-AE25-AA482DC04F76}" vid="{29E7325B-E084-694D-8193-1B6761EB927D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YDOT" id="{3FAB904E-AD5D-2B41-AE25-AA482DC04F76}" vid="{956C539B-C6CB-4440-801A-E847A9B149A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</TotalTime>
  <Words>68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Office Theme</vt:lpstr>
      <vt:lpstr>3_Custom Design</vt:lpstr>
      <vt:lpstr>2_Custom Design</vt:lpstr>
      <vt:lpstr>1_Custom Design</vt:lpstr>
      <vt:lpstr>Custom Design</vt:lpstr>
      <vt:lpstr>PowerPoint Presentation</vt:lpstr>
      <vt:lpstr>EV Infrastructure Investment</vt:lpstr>
      <vt:lpstr>EV Infrastructure Investment</vt:lpstr>
      <vt:lpstr>EV Infrastructure Investment</vt:lpstr>
      <vt:lpstr>EV Infrastructure Investment</vt:lpstr>
      <vt:lpstr>EV Survey Specifics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Jesse Kirchmeier</cp:lastModifiedBy>
  <cp:revision>130</cp:revision>
  <cp:lastPrinted>2022-02-07T20:59:00Z</cp:lastPrinted>
  <dcterms:created xsi:type="dcterms:W3CDTF">2019-04-09T21:33:32Z</dcterms:created>
  <dcterms:modified xsi:type="dcterms:W3CDTF">2022-03-22T19:57:52Z</dcterms:modified>
</cp:coreProperties>
</file>